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78" r:id="rId3"/>
    <p:sldId id="450" r:id="rId4"/>
    <p:sldId id="452" r:id="rId5"/>
    <p:sldId id="467" r:id="rId6"/>
    <p:sldId id="454" r:id="rId7"/>
    <p:sldId id="455" r:id="rId8"/>
    <p:sldId id="456" r:id="rId9"/>
    <p:sldId id="457" r:id="rId10"/>
    <p:sldId id="458" r:id="rId11"/>
    <p:sldId id="460" r:id="rId12"/>
    <p:sldId id="355" r:id="rId13"/>
    <p:sldId id="461" r:id="rId14"/>
    <p:sldId id="362" r:id="rId15"/>
    <p:sldId id="462" r:id="rId16"/>
    <p:sldId id="463" r:id="rId17"/>
    <p:sldId id="464" r:id="rId18"/>
    <p:sldId id="465" r:id="rId19"/>
    <p:sldId id="366" r:id="rId20"/>
    <p:sldId id="367" r:id="rId21"/>
    <p:sldId id="371" r:id="rId22"/>
    <p:sldId id="373" r:id="rId23"/>
    <p:sldId id="444" r:id="rId24"/>
    <p:sldId id="445" r:id="rId25"/>
    <p:sldId id="419" r:id="rId26"/>
    <p:sldId id="440" r:id="rId27"/>
    <p:sldId id="420" r:id="rId28"/>
    <p:sldId id="446" r:id="rId29"/>
    <p:sldId id="447" r:id="rId30"/>
    <p:sldId id="448" r:id="rId31"/>
    <p:sldId id="449" r:id="rId32"/>
    <p:sldId id="263" r:id="rId33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>
          <p15:clr>
            <a:srgbClr val="A4A3A4"/>
          </p15:clr>
        </p15:guide>
        <p15:guide id="2" pos="40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71" autoAdjust="0"/>
    <p:restoredTop sz="94660"/>
  </p:normalViewPr>
  <p:slideViewPr>
    <p:cSldViewPr showGuides="1">
      <p:cViewPr varScale="1">
        <p:scale>
          <a:sx n="105" d="100"/>
          <a:sy n="105" d="100"/>
        </p:scale>
        <p:origin x="1338" y="114"/>
      </p:cViewPr>
      <p:guideLst>
        <p:guide orient="horz" pos="2832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-3234" y="-9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74BE7-78B4-4BAB-9DF4-75AB9BD607FA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l-GR" dirty="0"/>
              <a:t>Μ. Τσικνάκης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FC56B-C5AB-47A6-9488-7671190504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32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A385-F4E4-44DC-AFDF-F83F9A85272E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E702C-EDDA-4897-81EC-EFF922DAE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4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E702C-EDDA-4897-81EC-EFF922DAEC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2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E702C-EDDA-4897-81EC-EFF922DAEC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7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E702C-EDDA-4897-81EC-EFF922DAEC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20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E702C-EDDA-4897-81EC-EFF922DAECD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29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E702C-EDDA-4897-81EC-EFF922DAECD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09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9" y="0"/>
            <a:ext cx="1528282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 descr="http://www.ares-conference.eu/cosidik/conf/images/stories/ehealth_tagcloud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6" y="0"/>
            <a:ext cx="76234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ußzeilenplatzhalter 1"/>
          <p:cNvSpPr txBox="1">
            <a:spLocks/>
          </p:cNvSpPr>
          <p:nvPr userDrawn="1"/>
        </p:nvSpPr>
        <p:spPr bwMode="auto">
          <a:xfrm>
            <a:off x="1686014" y="6489912"/>
            <a:ext cx="576103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0" latinLnBrk="0" hangingPunct="0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2060"/>
                </a:solidFill>
              </a:rPr>
              <a:t>Lecture 2 –</a:t>
            </a:r>
            <a:r>
              <a:rPr lang="el-GR" sz="1400" baseline="0" dirty="0">
                <a:solidFill>
                  <a:srgbClr val="002060"/>
                </a:solidFill>
              </a:rPr>
              <a:t> Κατηγοριοποίηση των Υπηρεσιών </a:t>
            </a:r>
            <a:r>
              <a:rPr lang="en-GB" sz="1400" baseline="0" dirty="0" err="1">
                <a:solidFill>
                  <a:srgbClr val="002060"/>
                </a:solidFill>
              </a:rPr>
              <a:t>mHealth</a:t>
            </a:r>
            <a:endParaRPr lang="de-DE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141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5257800"/>
          </a:xfrm>
        </p:spPr>
        <p:txBody>
          <a:bodyPr/>
          <a:lstStyle>
            <a:lvl1pPr marL="457200" indent="-457200">
              <a:buClr>
                <a:srgbClr val="002060"/>
              </a:buClr>
              <a:defRPr/>
            </a:lvl1pPr>
            <a:lvl2pPr marL="914400" indent="-457200">
              <a:buClr>
                <a:srgbClr val="0070C0"/>
              </a:buClr>
              <a:buFont typeface="Wingdings" pitchFamily="2" charset="2"/>
              <a:buChar char="ü"/>
              <a:defRPr/>
            </a:lvl2pPr>
            <a:lvl3pPr marL="1255713" indent="-341313"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36499"/>
            <a:ext cx="8458200" cy="28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1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36499"/>
            <a:ext cx="8458200" cy="28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05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36499"/>
            <a:ext cx="8458200" cy="28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4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63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D2ABA-9695-4A01-A081-023EB326A7F3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38A75-46F6-44F6-89B2-D66BD5D0F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5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2060"/>
        </a:buClr>
        <a:buSzPct val="80000"/>
        <a:buFont typeface="Wingdings" pitchFamily="2" charset="2"/>
        <a:buChar char="q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ü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772400" cy="2060575"/>
          </a:xfrm>
        </p:spPr>
        <p:txBody>
          <a:bodyPr>
            <a:normAutofit/>
          </a:bodyPr>
          <a:lstStyle/>
          <a:p>
            <a:r>
              <a:rPr lang="el-GR" dirty="0" err="1"/>
              <a:t>Πολυμεσικές</a:t>
            </a:r>
            <a:r>
              <a:rPr lang="el-GR" dirty="0"/>
              <a:t> Υπηρεσίες στην Υγεία </a:t>
            </a:r>
            <a:r>
              <a:rPr lang="en-GB" dirty="0"/>
              <a:t> </a:t>
            </a:r>
            <a:br>
              <a:rPr lang="en-GB" dirty="0"/>
            </a:b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l-GR" dirty="0"/>
              <a:t>Μ. Τσικνάκης</a:t>
            </a:r>
          </a:p>
          <a:p>
            <a:r>
              <a:rPr lang="el-GR" dirty="0"/>
              <a:t>Χειμερινό Εξάμηνο 20</a:t>
            </a:r>
            <a:r>
              <a:rPr lang="en-GB" dirty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052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Average prices for apps in the Apple App Store as of August 2020 (in U.S. dollars) 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2895600" cy="5181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 August 2020, the average price of an iOS gaming app in the Apple App Store was 50 cents. </a:t>
            </a:r>
          </a:p>
          <a:p>
            <a:r>
              <a:rPr lang="en-US" dirty="0"/>
              <a:t>The average price of apps and games was 0.85 U.S. dollars. </a:t>
            </a:r>
          </a:p>
          <a:p>
            <a:r>
              <a:rPr lang="en-US" dirty="0"/>
              <a:t>According to mobile app developers and publishers, the majority of apps are free to download.</a:t>
            </a:r>
          </a:p>
          <a:p>
            <a:r>
              <a:rPr lang="en-US" dirty="0"/>
              <a:t>The mHealth revenue will reach 31,3 Billion in 2020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425" y="1169938"/>
            <a:ext cx="4211674" cy="2259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CDDFD1-9446-49E9-9C3C-BAB5059F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299" y="3581400"/>
            <a:ext cx="524970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5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Rate of increase in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22860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Nearly half (46%) of healthcare consumers are using mHealth apps, compared to just 16% in 2014.</a:t>
            </a:r>
          </a:p>
          <a:p>
            <a:endParaRPr lang="en-GB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437" y="1981200"/>
            <a:ext cx="626125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53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3292" y="1219200"/>
            <a:ext cx="8458200" cy="5257800"/>
          </a:xfrm>
        </p:spPr>
        <p:txBody>
          <a:bodyPr>
            <a:normAutofit/>
          </a:bodyPr>
          <a:lstStyle/>
          <a:p>
            <a:pPr marL="460375" indent="-460375"/>
            <a:r>
              <a:rPr lang="el-GR" dirty="0"/>
              <a:t>Η αγορά εφαρμογών υπηρεσιών σήμερα ενσωματώνει περίπου 45,000 παραγωγούς (</a:t>
            </a:r>
            <a:r>
              <a:rPr lang="en-US" dirty="0"/>
              <a:t>45,000 mHealth publishers</a:t>
            </a:r>
            <a:r>
              <a:rPr lang="el-GR" dirty="0"/>
              <a:t>)</a:t>
            </a:r>
            <a:r>
              <a:rPr lang="en-US" dirty="0"/>
              <a:t>. </a:t>
            </a:r>
          </a:p>
          <a:p>
            <a:pPr marL="460375" indent="-460375"/>
            <a:r>
              <a:rPr lang="el-GR" dirty="0"/>
              <a:t>Καθένας από αυτούς τους 45,000 παραγωγούς </a:t>
            </a:r>
            <a:r>
              <a:rPr lang="en-US" dirty="0"/>
              <a:t>(publishers) </a:t>
            </a:r>
            <a:r>
              <a:rPr lang="el-GR" dirty="0"/>
              <a:t>έχει δημοσιεύσει τουλάχιστον μία </a:t>
            </a:r>
            <a:r>
              <a:rPr lang="en-US" dirty="0"/>
              <a:t>mHealth app </a:t>
            </a:r>
            <a:r>
              <a:rPr lang="el-GR" dirty="0"/>
              <a:t>σε κάποιο από τα μεγάλα</a:t>
            </a:r>
            <a:r>
              <a:rPr lang="en-US" dirty="0"/>
              <a:t> app stores. </a:t>
            </a:r>
            <a:endParaRPr lang="el-GR" dirty="0"/>
          </a:p>
          <a:p>
            <a:pPr marL="460375" indent="-460375"/>
            <a:r>
              <a:rPr lang="el-GR" dirty="0"/>
              <a:t>Περισσότερα από </a:t>
            </a:r>
            <a:r>
              <a:rPr lang="en-US" dirty="0"/>
              <a:t>3 </a:t>
            </a:r>
            <a:r>
              <a:rPr lang="el-GR" dirty="0"/>
              <a:t>δισ. </a:t>
            </a:r>
            <a:r>
              <a:rPr lang="en-US" dirty="0"/>
              <a:t>downloads (more than 3bn mHealth apps will be downloaded in 2015 from major app stores). </a:t>
            </a:r>
          </a:p>
          <a:p>
            <a:pPr marL="460375" indent="-460375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Αγορά υπηρεσιών </a:t>
            </a:r>
            <a:r>
              <a:rPr lang="en-US" dirty="0"/>
              <a:t>mHealth (2015)</a:t>
            </a:r>
          </a:p>
        </p:txBody>
      </p:sp>
    </p:spTree>
    <p:extLst>
      <p:ext uri="{BB962C8B-B14F-4D97-AF65-F5344CB8AC3E}">
        <p14:creationId xmlns:p14="http://schemas.microsoft.com/office/powerpoint/2010/main" val="79538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3600" dirty="0"/>
              <a:t>Αγορά υπηρεσιών </a:t>
            </a:r>
            <a:r>
              <a:rPr lang="en-US" sz="3600" dirty="0"/>
              <a:t>mHealth (2017)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29718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digital health market continues to grow and attract new entrants. </a:t>
            </a:r>
          </a:p>
          <a:p>
            <a:r>
              <a:rPr lang="en-US" dirty="0"/>
              <a:t>Currently, more than 84,000 mHealth app publishers have released mobile apps for the medical and health and fitness market.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460" y="1730694"/>
            <a:ext cx="5844540" cy="405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65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Ρυθμός αύξησης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2743200" cy="5181600"/>
          </a:xfrm>
        </p:spPr>
        <p:txBody>
          <a:bodyPr>
            <a:normAutofit fontScale="92500" lnSpcReduction="20000"/>
          </a:bodyPr>
          <a:lstStyle/>
          <a:p>
            <a:r>
              <a:rPr lang="el-GR" dirty="0"/>
              <a:t>&gt; από </a:t>
            </a:r>
            <a:r>
              <a:rPr lang="en-US" dirty="0"/>
              <a:t>160,000 mHealth apps. </a:t>
            </a:r>
            <a:endParaRPr lang="el-GR" dirty="0"/>
          </a:p>
          <a:p>
            <a:r>
              <a:rPr lang="el-GR" dirty="0"/>
              <a:t>Δημοσιεύονται κυρίως στο </a:t>
            </a:r>
            <a:r>
              <a:rPr lang="en-US" dirty="0"/>
              <a:t>Google Play </a:t>
            </a:r>
            <a:r>
              <a:rPr lang="el-GR" dirty="0"/>
              <a:t>ή </a:t>
            </a:r>
            <a:r>
              <a:rPr lang="en-US" dirty="0"/>
              <a:t>Apple App Store. </a:t>
            </a:r>
            <a:endParaRPr lang="el-GR" dirty="0"/>
          </a:p>
          <a:p>
            <a:r>
              <a:rPr lang="el-GR" dirty="0"/>
              <a:t>Κάθε ένα από αυτά έχει σχεδόν </a:t>
            </a:r>
            <a:r>
              <a:rPr lang="en-US" dirty="0"/>
              <a:t>70,000 apps </a:t>
            </a:r>
            <a:r>
              <a:rPr lang="el-GR" dirty="0"/>
              <a:t>στις κατηγορίες </a:t>
            </a:r>
            <a:r>
              <a:rPr lang="en-US" dirty="0" err="1">
                <a:solidFill>
                  <a:srgbClr val="0070C0"/>
                </a:solidFill>
              </a:rPr>
              <a:t>Health&amp;Fitness</a:t>
            </a:r>
            <a:r>
              <a:rPr lang="en-US" dirty="0">
                <a:solidFill>
                  <a:srgbClr val="0070C0"/>
                </a:solidFill>
              </a:rPr>
              <a:t> and Medical</a:t>
            </a:r>
            <a:r>
              <a:rPr lang="en-US" dirty="0"/>
              <a:t>.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669" y="1219200"/>
            <a:ext cx="5171731" cy="2986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53000" y="4648200"/>
            <a:ext cx="362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have you entered the market?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669" y="4205552"/>
            <a:ext cx="5233830" cy="257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14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32% of the global mHealth market is traditional healthcare stakeholders such as hospitals, health insurers and Pharma companies,</a:t>
            </a:r>
          </a:p>
          <a:p>
            <a:r>
              <a:rPr lang="en-US" dirty="0"/>
              <a:t>28% of the market is occupied by purely digital market players such as mHealth app companies and accelerators,</a:t>
            </a:r>
          </a:p>
          <a:p>
            <a:r>
              <a:rPr lang="en-US" dirty="0"/>
              <a:t>23% of the market is represented by non-healthcare companies including technology and app developer companies,</a:t>
            </a:r>
          </a:p>
          <a:p>
            <a:r>
              <a:rPr lang="en-US" dirty="0"/>
              <a:t>10% of the market is universities, NGOs and educational </a:t>
            </a:r>
            <a:r>
              <a:rPr lang="en-US" dirty="0" err="1"/>
              <a:t>organisations</a:t>
            </a:r>
            <a:r>
              <a:rPr lang="en-US" dirty="0"/>
              <a:t>,</a:t>
            </a:r>
          </a:p>
          <a:p>
            <a:r>
              <a:rPr lang="en-US" dirty="0"/>
              <a:t>And, 1% of the market is Telecommunication companies.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mHealth</a:t>
            </a:r>
            <a:r>
              <a:rPr lang="en-GB" dirty="0"/>
              <a:t> app publishers </a:t>
            </a:r>
          </a:p>
        </p:txBody>
      </p:sp>
    </p:spTree>
    <p:extLst>
      <p:ext uri="{BB962C8B-B14F-4D97-AF65-F5344CB8AC3E}">
        <p14:creationId xmlns:p14="http://schemas.microsoft.com/office/powerpoint/2010/main" val="85876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6878" y="1219199"/>
            <a:ext cx="3404152" cy="4267199"/>
          </a:xfrm>
        </p:spPr>
        <p:txBody>
          <a:bodyPr>
            <a:noAutofit/>
          </a:bodyPr>
          <a:lstStyle/>
          <a:p>
            <a:r>
              <a:rPr lang="en-US" sz="1600" dirty="0"/>
              <a:t>Diabetes remains the leading therapy field for mobile health solutions, with depression continuing to gain traction. </a:t>
            </a:r>
          </a:p>
          <a:p>
            <a:r>
              <a:rPr lang="en-US" sz="1600" dirty="0"/>
              <a:t>Hypertension and chronic heart diseases follow the top 3 fields with a strong future business proposition for mHealth. </a:t>
            </a:r>
          </a:p>
          <a:p>
            <a:r>
              <a:rPr lang="en-US" sz="1600" dirty="0"/>
              <a:t>In terms of the number of global cases, in 2017 hypertension and cardiovascular disease were by far the biggest markets, with 1 billion plus cases each </a:t>
            </a:r>
          </a:p>
          <a:p>
            <a:r>
              <a:rPr lang="en-US" sz="1600" dirty="0"/>
              <a:t>Diabetes, obesity and depression have respectively 422m, 600m and 300m worldwide cases. </a:t>
            </a:r>
            <a:endParaRPr lang="en-GB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The Market Potential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030" y="1371601"/>
            <a:ext cx="5572970" cy="426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73E0A9-1807-4591-8CB7-0CDF9034C900}"/>
              </a:ext>
            </a:extLst>
          </p:cNvPr>
          <p:cNvSpPr txBox="1"/>
          <p:nvPr/>
        </p:nvSpPr>
        <p:spPr>
          <a:xfrm flipH="1">
            <a:off x="-1" y="6214717"/>
            <a:ext cx="914400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Therefore, there are significant market opportunities for mHealth apps as the prevalence of chronic disease and the number of mobile users continues to increase.</a:t>
            </a:r>
          </a:p>
        </p:txBody>
      </p:sp>
    </p:spTree>
    <p:extLst>
      <p:ext uri="{BB962C8B-B14F-4D97-AF65-F5344CB8AC3E}">
        <p14:creationId xmlns:p14="http://schemas.microsoft.com/office/powerpoint/2010/main" val="1689050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Types of </a:t>
            </a:r>
            <a:r>
              <a:rPr lang="en-GB" dirty="0" err="1"/>
              <a:t>mHealth</a:t>
            </a:r>
            <a:r>
              <a:rPr lang="en-GB" dirty="0"/>
              <a:t> Apps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8229600" cy="99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The majority of mHealth apps are general wellness related. </a:t>
            </a:r>
          </a:p>
          <a:p>
            <a:r>
              <a:rPr lang="en-US" sz="2000" dirty="0"/>
              <a:t>However, the number of condition management apps are increasing rapidly, now representing 40% of all health-related apps.</a:t>
            </a:r>
          </a:p>
          <a:p>
            <a:endParaRPr lang="en-US" sz="2000" dirty="0"/>
          </a:p>
          <a:p>
            <a:endParaRPr lang="en-GB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" y="2743200"/>
            <a:ext cx="8065008" cy="398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40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App Development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31242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cost of developing mHealth apps has significantly risen over the last few years. </a:t>
            </a:r>
          </a:p>
          <a:p>
            <a:r>
              <a:rPr lang="en-US" dirty="0"/>
              <a:t>Initially, the typical project size for developing an app (not just for health) ranged from US$30,000 – $40,000.</a:t>
            </a:r>
          </a:p>
          <a:p>
            <a:r>
              <a:rPr lang="en-US" dirty="0"/>
              <a:t>Today, the average total cost for developing an mHealth app (first release) is US$425,000, with almost half (47%) of total development costs outsourced to, for example, third-party app development agencies.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371600"/>
            <a:ext cx="5664032" cy="350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6125BB-4866-4107-9B73-89AF48A0A3F6}"/>
              </a:ext>
            </a:extLst>
          </p:cNvPr>
          <p:cNvSpPr txBox="1"/>
          <p:nvPr/>
        </p:nvSpPr>
        <p:spPr>
          <a:xfrm>
            <a:off x="4114800" y="5715000"/>
            <a:ext cx="4770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Additionally, 82% of mHealth app publishers are now developing for more than one platform – i.e. both Android and iOS</a:t>
            </a:r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738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αγορά και τα χαρακτηριστικά της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600" y="5562600"/>
            <a:ext cx="8305800" cy="1295400"/>
          </a:xfrm>
        </p:spPr>
        <p:txBody>
          <a:bodyPr>
            <a:normAutofit fontScale="92500" lnSpcReduction="10000"/>
          </a:bodyPr>
          <a:lstStyle/>
          <a:p>
            <a:r>
              <a:rPr lang="el-GR" dirty="0"/>
              <a:t>Ένα μεγάλο ποσοστό δεν αποφέρει κερδοφορία.</a:t>
            </a:r>
            <a:endParaRPr lang="en-US" dirty="0"/>
          </a:p>
          <a:p>
            <a:r>
              <a:rPr lang="el-GR" dirty="0"/>
              <a:t>Όμως ένα σημαντικό ποσοστό αποφέρει σοβαρά έσοδα και κέρδη.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399"/>
            <a:ext cx="7620000" cy="4367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8277" y="2286000"/>
            <a:ext cx="449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/>
              <a:t>Ερώτηση</a:t>
            </a:r>
            <a:r>
              <a:rPr lang="en-US" sz="2000" dirty="0"/>
              <a:t>: How much revenue did your organization generate with mHealth apps last year (2014)?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3366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5488" y="1219200"/>
            <a:ext cx="8458200" cy="5257800"/>
          </a:xfrm>
        </p:spPr>
        <p:txBody>
          <a:bodyPr>
            <a:normAutofit/>
          </a:bodyPr>
          <a:lstStyle/>
          <a:p>
            <a:r>
              <a:rPr lang="el-GR" altLang="en-US" sz="2800" dirty="0" err="1">
                <a:latin typeface="Arial Unicode MS" panose="020B0604020202020204" pitchFamily="34" charset="-128"/>
              </a:rPr>
              <a:t>mHealth</a:t>
            </a:r>
            <a:r>
              <a:rPr lang="el-GR" altLang="en-US" sz="2800" dirty="0">
                <a:latin typeface="Arial Unicode MS" panose="020B0604020202020204" pitchFamily="34" charset="-128"/>
              </a:rPr>
              <a:t> ή </a:t>
            </a:r>
            <a:r>
              <a:rPr lang="el-GR" altLang="en-US" sz="2800" dirty="0" err="1">
                <a:latin typeface="Arial Unicode MS" panose="020B0604020202020204" pitchFamily="34" charset="-128"/>
              </a:rPr>
              <a:t>Mobile</a:t>
            </a:r>
            <a:r>
              <a:rPr lang="el-GR" altLang="en-US" sz="2800" dirty="0">
                <a:latin typeface="Arial Unicode MS" panose="020B0604020202020204" pitchFamily="34" charset="-128"/>
              </a:rPr>
              <a:t> Health, είναι ένα παγκόσμιο φαινόμενο που έχει λάβει σημαντική προσοχή κατά την τελευταία δεκαετία</a:t>
            </a:r>
            <a:r>
              <a:rPr lang="en-US" altLang="en-US" sz="2800" dirty="0">
                <a:latin typeface="Arial Unicode MS" panose="020B0604020202020204" pitchFamily="34" charset="-128"/>
              </a:rPr>
              <a:t> </a:t>
            </a:r>
            <a:r>
              <a:rPr lang="el-GR" altLang="en-US" sz="2800" dirty="0">
                <a:latin typeface="Arial Unicode MS" panose="020B0604020202020204" pitchFamily="34" charset="-128"/>
              </a:rPr>
              <a:t>και είναι ένας τομέας που αναπτύσσεται με ταχύτητα</a:t>
            </a:r>
            <a:r>
              <a:rPr lang="en-US" altLang="en-US" sz="2800" dirty="0">
                <a:latin typeface="Arial Unicode MS" panose="020B0604020202020204" pitchFamily="34" charset="-128"/>
              </a:rPr>
              <a:t>.</a:t>
            </a:r>
            <a:endParaRPr lang="el-GR" altLang="en-US" sz="2800" dirty="0">
              <a:latin typeface="Arial Unicode MS" panose="020B0604020202020204" pitchFamily="34" charset="-128"/>
            </a:endParaRPr>
          </a:p>
          <a:p>
            <a:r>
              <a:rPr lang="el-GR" altLang="en-US" sz="2800" dirty="0">
                <a:latin typeface="Arial Unicode MS" panose="020B0604020202020204" pitchFamily="34" charset="-128"/>
              </a:rPr>
              <a:t>Χρησιμοποιεί κινητές τεχνολογίες όπως έξυπνα κινητά τηλέφωνα, </a:t>
            </a:r>
            <a:r>
              <a:rPr lang="el-GR" altLang="en-US" sz="2800" dirty="0" err="1">
                <a:latin typeface="Arial Unicode MS" panose="020B0604020202020204" pitchFamily="34" charset="-128"/>
              </a:rPr>
              <a:t>φορετές</a:t>
            </a:r>
            <a:r>
              <a:rPr lang="el-GR" altLang="en-US" sz="2800" dirty="0">
                <a:latin typeface="Arial Unicode MS" panose="020B0604020202020204" pitchFamily="34" charset="-128"/>
              </a:rPr>
              <a:t> συσκευές και εφαρμογές λογισμικού για να υποστηρίξει την επίτευξη επιλεγμένων στόχων υγείας.</a:t>
            </a:r>
            <a:r>
              <a:rPr lang="el-GR" altLang="en-US" sz="700" dirty="0"/>
              <a:t> </a:t>
            </a:r>
            <a:endParaRPr lang="el-GR" altLang="en-US" sz="5400" dirty="0">
              <a:latin typeface="Arial" panose="020B0604020202020204" pitchFamily="34" charset="0"/>
            </a:endParaRPr>
          </a:p>
          <a:p>
            <a:endParaRPr lang="en-US" sz="28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Health - mHealth</a:t>
            </a:r>
          </a:p>
        </p:txBody>
      </p:sp>
    </p:spTree>
    <p:extLst>
      <p:ext uri="{BB962C8B-B14F-4D97-AF65-F5344CB8AC3E}">
        <p14:creationId xmlns:p14="http://schemas.microsoft.com/office/powerpoint/2010/main" val="3516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Αγορά υπηρεσιών </a:t>
            </a:r>
            <a:r>
              <a:rPr lang="en-US" dirty="0"/>
              <a:t>mHealth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752600"/>
            <a:ext cx="4419600" cy="31480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4400" y="5085365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How many people does your company employ?</a:t>
            </a:r>
            <a:endParaRPr lang="el-GR" sz="20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rgbClr val="002060"/>
                </a:solidFill>
              </a:rPr>
              <a:t>Πόσοι είναι οι εργαζόμενοι στην εταιρεία σας?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715881"/>
            <a:ext cx="3962400" cy="31848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00" y="5085365"/>
            <a:ext cx="42623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Your organization is best described as</a:t>
            </a:r>
            <a:r>
              <a:rPr lang="el-GR" sz="2000" dirty="0">
                <a:solidFill>
                  <a:srgbClr val="002060"/>
                </a:solidFill>
              </a:rPr>
              <a:t> ?</a:t>
            </a:r>
            <a:endParaRPr lang="en-US" sz="20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rgbClr val="002060"/>
                </a:solidFill>
              </a:rPr>
              <a:t>Ποιος είναι ο καλύτερος όρος περιγραφής της εταιρείας σας?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600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Which devices will be the main target device for mHealth apps in 5 years 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0"/>
            <a:ext cx="4267200" cy="3200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47091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solidFill>
                  <a:srgbClr val="002060"/>
                </a:solidFill>
              </a:rPr>
              <a:t>Τα έξυπνα κινητά (</a:t>
            </a:r>
            <a:r>
              <a:rPr lang="en-US" dirty="0">
                <a:solidFill>
                  <a:srgbClr val="002060"/>
                </a:solidFill>
              </a:rPr>
              <a:t>Smartphone) </a:t>
            </a:r>
            <a:r>
              <a:rPr lang="el-GR" dirty="0">
                <a:solidFill>
                  <a:srgbClr val="002060"/>
                </a:solidFill>
              </a:rPr>
              <a:t>είναι η πλέον δημοφιλής υπολογιστική πλατφόρμα για τις εφαρμογές </a:t>
            </a:r>
            <a:r>
              <a:rPr lang="en-US" dirty="0">
                <a:solidFill>
                  <a:srgbClr val="002060"/>
                </a:solidFill>
              </a:rPr>
              <a:t>mHealth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1" y="1419942"/>
            <a:ext cx="3962400" cy="33044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76801" y="5047091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Android and iOS </a:t>
            </a:r>
            <a:r>
              <a:rPr lang="el-GR" dirty="0">
                <a:solidFill>
                  <a:srgbClr val="002060"/>
                </a:solidFill>
              </a:rPr>
              <a:t>θα παραμείνουν οι κύριες πλατφόρμες έξυπνων κινητών για υπηρεσίες </a:t>
            </a:r>
            <a:r>
              <a:rPr lang="en-US" dirty="0">
                <a:solidFill>
                  <a:srgbClr val="002060"/>
                </a:solidFill>
              </a:rPr>
              <a:t>mHealth 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525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l-GR" dirty="0"/>
              <a:t>Σύμφωνα με το </a:t>
            </a:r>
            <a:r>
              <a:rPr lang="en-US" dirty="0"/>
              <a:t>70% </a:t>
            </a:r>
            <a:r>
              <a:rPr lang="el-GR" dirty="0"/>
              <a:t>των </a:t>
            </a:r>
            <a:r>
              <a:rPr lang="en-US" dirty="0"/>
              <a:t>mHealth </a:t>
            </a:r>
            <a:r>
              <a:rPr lang="el-GR" dirty="0"/>
              <a:t>παραγωγών, οι </a:t>
            </a:r>
            <a:r>
              <a:rPr lang="el-GR" b="1" dirty="0">
                <a:solidFill>
                  <a:srgbClr val="7030A0"/>
                </a:solidFill>
              </a:rPr>
              <a:t>ενσωματωμένοι αισθητήρες </a:t>
            </a:r>
            <a:r>
              <a:rPr lang="el-GR" dirty="0"/>
              <a:t>στα έξυπνα κινητά (</a:t>
            </a:r>
            <a:r>
              <a:rPr lang="en-US" dirty="0"/>
              <a:t>built-in sensors</a:t>
            </a:r>
            <a:r>
              <a:rPr lang="el-GR" dirty="0"/>
              <a:t>)</a:t>
            </a:r>
            <a:r>
              <a:rPr lang="en-US" dirty="0"/>
              <a:t> (e.g. accelerometer, heart rate measured with phone's camera) </a:t>
            </a:r>
            <a:r>
              <a:rPr lang="el-GR" dirty="0"/>
              <a:t>είναι η πιο σημαντική κατηγορία ακολουθούμενη από την κατηγορία των </a:t>
            </a:r>
            <a:r>
              <a:rPr lang="el-GR" dirty="0" err="1"/>
              <a:t>φορετών</a:t>
            </a:r>
            <a:r>
              <a:rPr lang="el-GR" dirty="0"/>
              <a:t> αισθητήρων (</a:t>
            </a:r>
            <a:r>
              <a:rPr lang="en-US" dirty="0"/>
              <a:t>wearable devices</a:t>
            </a:r>
            <a:r>
              <a:rPr lang="el-GR" dirty="0"/>
              <a:t>) (</a:t>
            </a:r>
            <a:r>
              <a:rPr lang="en-US" dirty="0"/>
              <a:t>53%). </a:t>
            </a:r>
          </a:p>
          <a:p>
            <a:r>
              <a:rPr lang="el-GR" dirty="0"/>
              <a:t>Η δεύτερη πλέον σημαντική κατηγορία είναι αυτή που στηρίζεται σε </a:t>
            </a:r>
            <a:r>
              <a:rPr lang="el-GR" b="1" dirty="0" err="1">
                <a:solidFill>
                  <a:srgbClr val="7030A0"/>
                </a:solidFill>
              </a:rPr>
              <a:t>φορετή</a:t>
            </a:r>
            <a:r>
              <a:rPr lang="el-GR" b="1" dirty="0">
                <a:solidFill>
                  <a:srgbClr val="7030A0"/>
                </a:solidFill>
              </a:rPr>
              <a:t> συσκευή </a:t>
            </a:r>
            <a:r>
              <a:rPr lang="en-US" dirty="0"/>
              <a:t>(e.g. wristbands, patches or chest belts) </a:t>
            </a:r>
            <a:r>
              <a:rPr lang="el-GR" dirty="0"/>
              <a:t>με δυνατότητες ασύρματης μετάδοσης των δεδομένων </a:t>
            </a:r>
            <a:r>
              <a:rPr lang="en-US" dirty="0"/>
              <a:t>(e.g. Bluetooth). </a:t>
            </a:r>
          </a:p>
          <a:p>
            <a:r>
              <a:rPr lang="el-GR" dirty="0"/>
              <a:t>Επίσης </a:t>
            </a:r>
            <a:r>
              <a:rPr lang="el-GR" b="1" u="sng" dirty="0"/>
              <a:t>αισθητήρες μπορούν να συνδεθούν </a:t>
            </a:r>
            <a:r>
              <a:rPr lang="el-GR" dirty="0"/>
              <a:t>απευθείας (</a:t>
            </a:r>
            <a:r>
              <a:rPr lang="en-US" dirty="0"/>
              <a:t>directly plugged</a:t>
            </a:r>
            <a:r>
              <a:rPr lang="el-GR" dirty="0"/>
              <a:t>) στο έξυπνο κινητό ή το</a:t>
            </a:r>
            <a:r>
              <a:rPr lang="en-US" dirty="0"/>
              <a:t> tablet (e.g. thermometer, blood pressure monitor)</a:t>
            </a:r>
            <a:r>
              <a:rPr lang="el-GR" dirty="0"/>
              <a:t>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/>
              <a:t>Ποιοι αισθητήρες χρησιμοποιούνται</a:t>
            </a:r>
            <a:br>
              <a:rPr lang="el-GR" dirty="0"/>
            </a:br>
            <a:r>
              <a:rPr lang="en-US" sz="4000" dirty="0"/>
              <a:t>Sensors</a:t>
            </a:r>
          </a:p>
        </p:txBody>
      </p:sp>
    </p:spTree>
    <p:extLst>
      <p:ext uri="{BB962C8B-B14F-4D97-AF65-F5344CB8AC3E}">
        <p14:creationId xmlns:p14="http://schemas.microsoft.com/office/powerpoint/2010/main" val="2081276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3600" dirty="0" err="1"/>
              <a:t>Φορετοί</a:t>
            </a:r>
            <a:r>
              <a:rPr lang="el-GR" sz="3600" dirty="0"/>
              <a:t> Αισθητήρες (</a:t>
            </a:r>
            <a:r>
              <a:rPr lang="en-US" sz="3600" dirty="0"/>
              <a:t>Wearables</a:t>
            </a:r>
            <a:r>
              <a:rPr lang="el-GR" sz="3600" dirty="0"/>
              <a:t>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Most popular in the personal fitness space</a:t>
            </a:r>
          </a:p>
          <a:p>
            <a:endParaRPr lang="en-US" dirty="0"/>
          </a:p>
          <a:p>
            <a:pPr lvl="1"/>
            <a:r>
              <a:rPr lang="en-US" dirty="0"/>
              <a:t>Track and trend activity levels</a:t>
            </a:r>
          </a:p>
          <a:p>
            <a:pPr lvl="1"/>
            <a:r>
              <a:rPr lang="en-US" dirty="0"/>
              <a:t>Sense &amp; analyze information from substances emitted from transdermal source.</a:t>
            </a:r>
          </a:p>
          <a:p>
            <a:pPr lvl="1"/>
            <a:r>
              <a:rPr lang="en-US" dirty="0"/>
              <a:t>Use social media to enhance user accountability. “Peer pressure” effect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209" y="2438400"/>
            <a:ext cx="424285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64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l-GR" sz="3600" dirty="0" err="1"/>
              <a:t>Εμφυτεύσιμοι</a:t>
            </a:r>
            <a:r>
              <a:rPr lang="el-GR" sz="3600" dirty="0"/>
              <a:t> αισθητήρες (</a:t>
            </a:r>
            <a:r>
              <a:rPr lang="en-US" sz="3600" dirty="0" err="1"/>
              <a:t>Implantables</a:t>
            </a:r>
            <a:r>
              <a:rPr lang="el-GR" sz="3600" dirty="0"/>
              <a:t>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Implantable devices have been around but are being redefined!</a:t>
            </a:r>
          </a:p>
          <a:p>
            <a:pPr marL="0" indent="0" algn="ctr">
              <a:buNone/>
            </a:pPr>
            <a:endParaRPr lang="en-US" dirty="0"/>
          </a:p>
          <a:p>
            <a:pPr lvl="1"/>
            <a:r>
              <a:rPr lang="en-US" dirty="0"/>
              <a:t>Possible vision correction &amp; enhancement</a:t>
            </a:r>
          </a:p>
          <a:p>
            <a:pPr lvl="1"/>
            <a:r>
              <a:rPr lang="en-US" dirty="0"/>
              <a:t>Vital sign or blood glucose monitoring</a:t>
            </a:r>
          </a:p>
          <a:p>
            <a:pPr lvl="1"/>
            <a:r>
              <a:rPr lang="en-US" dirty="0"/>
              <a:t>Relay information back to Nurse Case Managers or Physician</a:t>
            </a:r>
          </a:p>
          <a:p>
            <a:pPr lvl="1"/>
            <a:r>
              <a:rPr lang="en-US" dirty="0"/>
              <a:t>Lots of diagnostic &amp; monitoring potential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056" y="2590800"/>
            <a:ext cx="429418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43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6021" y="2590800"/>
            <a:ext cx="77460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4400" b="1" dirty="0">
                <a:solidFill>
                  <a:srgbClr val="002060"/>
                </a:solidFill>
              </a:rPr>
              <a:t>Κατηγορίες Υπηρεσιών </a:t>
            </a:r>
            <a:r>
              <a:rPr lang="en-US" sz="4400" b="1" dirty="0">
                <a:solidFill>
                  <a:srgbClr val="002060"/>
                </a:solidFill>
              </a:rPr>
              <a:t>mHealth</a:t>
            </a:r>
          </a:p>
          <a:p>
            <a:pPr algn="ctr"/>
            <a:r>
              <a:rPr lang="en-US" sz="4400" b="1" dirty="0">
                <a:solidFill>
                  <a:srgbClr val="002060"/>
                </a:solidFill>
              </a:rPr>
              <a:t>mHealth Service Taxonomy</a:t>
            </a:r>
          </a:p>
        </p:txBody>
      </p:sp>
    </p:spTree>
    <p:extLst>
      <p:ext uri="{BB962C8B-B14F-4D97-AF65-F5344CB8AC3E}">
        <p14:creationId xmlns:p14="http://schemas.microsoft.com/office/powerpoint/2010/main" val="2112523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mHealth Apps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18430" y="1371600"/>
            <a:ext cx="3505200" cy="51816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mHealth Apps have a wide range in scope</a:t>
            </a:r>
          </a:p>
          <a:p>
            <a:pPr marL="0" indent="0" algn="ctr">
              <a:buNone/>
            </a:pPr>
            <a:endParaRPr lang="en-US" dirty="0"/>
          </a:p>
          <a:p>
            <a:pPr lvl="1"/>
            <a:r>
              <a:rPr lang="en-US" dirty="0"/>
              <a:t>Online apps or on a device</a:t>
            </a:r>
          </a:p>
          <a:p>
            <a:pPr lvl="1"/>
            <a:r>
              <a:rPr lang="en-US" dirty="0"/>
              <a:t>Health &amp; wellness</a:t>
            </a:r>
          </a:p>
          <a:p>
            <a:pPr lvl="1"/>
            <a:r>
              <a:rPr lang="en-US" dirty="0"/>
              <a:t>Diagnostic and testing</a:t>
            </a:r>
          </a:p>
          <a:p>
            <a:pPr lvl="1"/>
            <a:r>
              <a:rPr lang="en-US" dirty="0"/>
              <a:t>Patient education</a:t>
            </a:r>
          </a:p>
          <a:p>
            <a:pPr lvl="1"/>
            <a:r>
              <a:rPr lang="en-US" dirty="0"/>
              <a:t>Labs &amp; Imaging</a:t>
            </a:r>
          </a:p>
          <a:p>
            <a:pPr lvl="1"/>
            <a:r>
              <a:rPr lang="en-US" dirty="0"/>
              <a:t>Social Media integration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057400"/>
            <a:ext cx="5267970" cy="34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70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/>
              <a:t>Κατηγορίες Υπηρεσιών </a:t>
            </a:r>
            <a:r>
              <a:rPr lang="en-US" dirty="0"/>
              <a:t>mHealth </a:t>
            </a:r>
            <a:r>
              <a:rPr lang="el-GR" dirty="0"/>
              <a:t>– </a:t>
            </a:r>
            <a:r>
              <a:rPr lang="en-US" sz="3600" dirty="0"/>
              <a:t>mHealth taxonomy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95400"/>
            <a:ext cx="5267569" cy="533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34160" y="5791200"/>
            <a:ext cx="3057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Θέματα Πολιτικής (ασφάλεια, </a:t>
            </a:r>
          </a:p>
          <a:p>
            <a:r>
              <a:rPr lang="el-GR" dirty="0"/>
              <a:t>διαχείριση δεδομένων, </a:t>
            </a:r>
            <a:r>
              <a:rPr lang="el-GR" dirty="0" err="1"/>
              <a:t>κλπ</a:t>
            </a:r>
            <a:r>
              <a:rPr lang="el-GR" dirty="0"/>
              <a:t>)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34161" y="4038600"/>
            <a:ext cx="3057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Τεχνικές λεπτομέρειες (Τύπος </a:t>
            </a:r>
          </a:p>
          <a:p>
            <a:r>
              <a:rPr lang="el-GR" dirty="0"/>
              <a:t>συσκευής, Περιβάλλον αλληλεπίδρασης, Λειτουργικό Σύστημα, άλλα τεχνικά χαρακτηριστικά)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67400" y="1371600"/>
            <a:ext cx="32766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/>
              <a:t>Ιατρικές περιπτώσεις χρήσεις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Διαγνωστικές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Παρακολούθηση ασθενών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Συμμόρφωση ασθενών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Ευζωία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Εκπαίδευση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Αλλαγή Συμπεριφοράς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Παρακολούθηση περιβάλλοντος</a:t>
            </a:r>
          </a:p>
        </p:txBody>
      </p:sp>
      <p:sp>
        <p:nvSpPr>
          <p:cNvPr id="13" name="Notched Right Arrow 12"/>
          <p:cNvSpPr/>
          <p:nvPr/>
        </p:nvSpPr>
        <p:spPr>
          <a:xfrm>
            <a:off x="5105400" y="4648200"/>
            <a:ext cx="828760" cy="394038"/>
          </a:xfrm>
          <a:prstGeom prst="notchedRightArrow">
            <a:avLst>
              <a:gd name="adj1" fmla="val 5424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Notched Right Arrow 13"/>
          <p:cNvSpPr/>
          <p:nvPr/>
        </p:nvSpPr>
        <p:spPr>
          <a:xfrm>
            <a:off x="5114840" y="5880438"/>
            <a:ext cx="828760" cy="394038"/>
          </a:xfrm>
          <a:prstGeom prst="notchedRightArrow">
            <a:avLst>
              <a:gd name="adj1" fmla="val 5424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Notched Right Arrow 14"/>
          <p:cNvSpPr/>
          <p:nvPr/>
        </p:nvSpPr>
        <p:spPr>
          <a:xfrm>
            <a:off x="5038640" y="2380743"/>
            <a:ext cx="828760" cy="394038"/>
          </a:xfrm>
          <a:prstGeom prst="notchedRightArrow">
            <a:avLst>
              <a:gd name="adj1" fmla="val 5424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92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Η ταξινομία των υπηρεσιών κινητής υγείας </a:t>
            </a:r>
            <a:r>
              <a:rPr lang="en-US" dirty="0"/>
              <a:t>(mHealth) </a:t>
            </a:r>
            <a:r>
              <a:rPr lang="el-GR" dirty="0"/>
              <a:t>μπορεί να παρουσιαστεί με </a:t>
            </a:r>
            <a:r>
              <a:rPr lang="el-GR" dirty="0" err="1"/>
              <a:t>διαφορετικόυς</a:t>
            </a:r>
            <a:r>
              <a:rPr lang="el-GR" dirty="0"/>
              <a:t> τρόπους</a:t>
            </a:r>
          </a:p>
          <a:p>
            <a:pPr lvl="1"/>
            <a:r>
              <a:rPr lang="el-GR" dirty="0"/>
              <a:t> είτε σαν μία ιεραρχία</a:t>
            </a:r>
          </a:p>
          <a:p>
            <a:pPr lvl="1"/>
            <a:r>
              <a:rPr lang="el-GR" dirty="0"/>
              <a:t>Είτε σαν ένα τρισδιάστατο μοντέλο</a:t>
            </a:r>
          </a:p>
          <a:p>
            <a:r>
              <a:rPr lang="el-GR" dirty="0"/>
              <a:t>Η πρώτη έχει το πλεονέκτημα να απεικονίζει την ιεραρχική προέλευση των εννοιών ενώ η δεύτερη αποτελεί μια πιο απλή και πρακτική απεικόνιση της ταξινομίας.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Μοντέλο τριών διαστάσεων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43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Μοντέλο τριών διαστάσεων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2971800" cy="5181600"/>
          </a:xfrm>
        </p:spPr>
        <p:txBody>
          <a:bodyPr/>
          <a:lstStyle/>
          <a:p>
            <a:r>
              <a:rPr lang="el-GR" dirty="0"/>
              <a:t>Διαστάσεις του ταξινομικού μοντέλου των υπηρεσιών ηλεκτρονικής υγείας και τα στοιχεία του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505" y="1429005"/>
            <a:ext cx="5257800" cy="512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27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/>
              <a:t>Έλξη αγοράς - </a:t>
            </a:r>
            <a:r>
              <a:rPr lang="el-GR" dirty="0" err="1"/>
              <a:t>γυράσκουσα</a:t>
            </a:r>
            <a:r>
              <a:rPr lang="el-GR" dirty="0"/>
              <a:t> κοινωνία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2971800" cy="5181600"/>
          </a:xfrm>
        </p:spPr>
        <p:txBody>
          <a:bodyPr/>
          <a:lstStyle/>
          <a:p>
            <a:r>
              <a:rPr lang="en-US" dirty="0"/>
              <a:t>The share of the population 65+ is projected to reach 19.6% of the total population in the EU-15 by the year 2020.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75348"/>
            <a:ext cx="4887332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74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Μοντέλο ταξινόμησης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7800"/>
            <a:ext cx="7162800" cy="512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77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Βιβλιογραφία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1765"/>
            <a:ext cx="7663508" cy="55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95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</a:t>
            </a:r>
          </a:p>
        </p:txBody>
      </p:sp>
      <p:pic>
        <p:nvPicPr>
          <p:cNvPr id="4" name="Picture 9" descr="AMCONFU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9542" y="1600200"/>
            <a:ext cx="2065905" cy="44443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375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l-GR" sz="3200" dirty="0"/>
              <a:t>Τεχνολογική ώθηση – εκθετική ανάπτυξη ασύρματων τεχνολογιών 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143000"/>
            <a:ext cx="5212731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30E21C-BB4D-4232-B0CA-3A605AD63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549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5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CA41-35A0-4F8D-9FEC-8EE431FB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/>
              <a:t>Κατηγοριοποίηση ασύρματων δικτύων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784FA-77BF-40A7-ABC4-F0D918C1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199"/>
            <a:ext cx="8305800" cy="541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0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Mobile app consumer spending worldwide from 2018 to 2024, by store (in billion U.S. dollars) 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2743200" cy="5181600"/>
          </a:xfrm>
        </p:spPr>
        <p:txBody>
          <a:bodyPr>
            <a:noAutofit/>
          </a:bodyPr>
          <a:lstStyle/>
          <a:p>
            <a:r>
              <a:rPr lang="en-US" sz="1800" dirty="0"/>
              <a:t>This statistic presents a forecast regarding the mobile app consumer expenditure worldwide from 2018 to 2024, sorted by app store. </a:t>
            </a:r>
          </a:p>
          <a:p>
            <a:r>
              <a:rPr lang="en-US" sz="1800" dirty="0"/>
              <a:t>In 2024, consumers are projected to spend 55.5 billion U.S. dollars on mobile apps from the Google Play Store. </a:t>
            </a:r>
          </a:p>
          <a:p>
            <a:r>
              <a:rPr lang="en-US" sz="1800" dirty="0"/>
              <a:t>Combined user spending in the App Store and Google Play is set to reach almost 171 billion U.S. dollars by 2024. </a:t>
            </a:r>
            <a:endParaRPr lang="en-GB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981200"/>
            <a:ext cx="594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Mobile app downloads worldwide from 2018 to 2024, by store (in billions) 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4152" y="1371600"/>
            <a:ext cx="3432048" cy="5181600"/>
          </a:xfrm>
        </p:spPr>
        <p:txBody>
          <a:bodyPr>
            <a:normAutofit/>
          </a:bodyPr>
          <a:lstStyle/>
          <a:p>
            <a:r>
              <a:rPr lang="en-US" sz="2400" dirty="0"/>
              <a:t>This statistic presents the mobile app downloads worldwide from 2018 to 2024, sorted by app store. </a:t>
            </a:r>
          </a:p>
          <a:p>
            <a:r>
              <a:rPr lang="en-US" sz="2400" dirty="0"/>
              <a:t>In 2024, consumers are projected to download 139 billion mobile apps from the Google Play Store, up from 102 billion apps downloaded from Google Play in 2019. </a:t>
            </a:r>
            <a:endParaRPr lang="en-GB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905000"/>
            <a:ext cx="486594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8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Number of apps available in leading app stores as of 3rd quarter 2020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5024"/>
            <a:ext cx="33528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As of the third quarter of 2020, Android users were able to choose between 2.87 million apps, making Google Play the app store with biggest number of available apps. </a:t>
            </a:r>
          </a:p>
          <a:p>
            <a:r>
              <a:rPr lang="en-US" sz="1800" dirty="0"/>
              <a:t>Apple's App Store was the second-largest app store with almost 1.96 million available apps for iOS. </a:t>
            </a:r>
          </a:p>
          <a:p>
            <a:r>
              <a:rPr lang="en-US" sz="1800" dirty="0"/>
              <a:t>Applications generate revenue in a number of different ways, such as </a:t>
            </a:r>
          </a:p>
          <a:p>
            <a:pPr lvl="1"/>
            <a:r>
              <a:rPr lang="en-US" sz="1400" dirty="0"/>
              <a:t>charging users a small amount of money for the use of an app (an average of 1.02 U.S. dollars per app in the Apple Store), </a:t>
            </a:r>
          </a:p>
          <a:p>
            <a:pPr lvl="1"/>
            <a:r>
              <a:rPr lang="en-US" sz="1400" dirty="0"/>
              <a:t>charging for access to premium features of an otherwise free app or </a:t>
            </a:r>
          </a:p>
          <a:p>
            <a:pPr lvl="1"/>
            <a:r>
              <a:rPr lang="en-US" sz="1400" dirty="0"/>
              <a:t>simply selling ad space. </a:t>
            </a:r>
            <a:endParaRPr lang="en-GB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424" y="1600201"/>
            <a:ext cx="5201417" cy="32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5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Most popular Apple App Store categories in August 2020, by share of available apps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2438400" cy="5181600"/>
          </a:xfrm>
        </p:spPr>
        <p:txBody>
          <a:bodyPr/>
          <a:lstStyle/>
          <a:p>
            <a:r>
              <a:rPr lang="en-GB" dirty="0"/>
              <a:t>Health is an important category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371600"/>
            <a:ext cx="5735744" cy="468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46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5519</TotalTime>
  <Words>1449</Words>
  <Application>Microsoft Office PowerPoint</Application>
  <PresentationFormat>On-screen Show (4:3)</PresentationFormat>
  <Paragraphs>133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Arial Unicode MS</vt:lpstr>
      <vt:lpstr>Calibri</vt:lpstr>
      <vt:lpstr>Wingdings</vt:lpstr>
      <vt:lpstr>Office Theme</vt:lpstr>
      <vt:lpstr>Πολυμεσικές Υπηρεσίες στην Υγεία   </vt:lpstr>
      <vt:lpstr>Mobile Health - mHealth</vt:lpstr>
      <vt:lpstr>Έλξη αγοράς - γυράσκουσα κοινωνία </vt:lpstr>
      <vt:lpstr>Τεχνολογική ώθηση – εκθετική ανάπτυξη ασύρματων τεχνολογιών </vt:lpstr>
      <vt:lpstr>Κατηγοριοποίηση ασύρματων δικτύων</vt:lpstr>
      <vt:lpstr>Mobile app consumer spending worldwide from 2018 to 2024, by store (in billion U.S. dollars) </vt:lpstr>
      <vt:lpstr>Mobile app downloads worldwide from 2018 to 2024, by store (in billions) </vt:lpstr>
      <vt:lpstr>Number of apps available in leading app stores as of 3rd quarter 2020</vt:lpstr>
      <vt:lpstr>Most popular Apple App Store categories in August 2020, by share of available apps</vt:lpstr>
      <vt:lpstr>Average prices for apps in the Apple App Store as of August 2020 (in U.S. dollars) </vt:lpstr>
      <vt:lpstr>Rate of increase in usage</vt:lpstr>
      <vt:lpstr>Αγορά υπηρεσιών mHealth (2015)</vt:lpstr>
      <vt:lpstr>Αγορά υπηρεσιών mHealth (2017)</vt:lpstr>
      <vt:lpstr>Ρυθμός αύξησης</vt:lpstr>
      <vt:lpstr>mHealth app publishers </vt:lpstr>
      <vt:lpstr>The Market Potential</vt:lpstr>
      <vt:lpstr>Types of mHealth Apps</vt:lpstr>
      <vt:lpstr>App Development Costs</vt:lpstr>
      <vt:lpstr>Η αγορά και τα χαρακτηριστικά της</vt:lpstr>
      <vt:lpstr>Αγορά υπηρεσιών mHealth</vt:lpstr>
      <vt:lpstr>Which devices will be the main target device for mHealth apps in 5 years ?</vt:lpstr>
      <vt:lpstr>Ποιοι αισθητήρες χρησιμοποιούνται Sensors</vt:lpstr>
      <vt:lpstr>Φορετοί Αισθητήρες (Wearables)</vt:lpstr>
      <vt:lpstr>Εμφυτεύσιμοι αισθητήρες (Implantables)</vt:lpstr>
      <vt:lpstr>PowerPoint Presentation</vt:lpstr>
      <vt:lpstr>mHealth Apps</vt:lpstr>
      <vt:lpstr>Κατηγορίες Υπηρεσιών mHealth – mHealth taxonomy</vt:lpstr>
      <vt:lpstr>Μοντέλο τριών διαστάσεων</vt:lpstr>
      <vt:lpstr>Μοντέλο τριών διαστάσεων</vt:lpstr>
      <vt:lpstr>Μοντέλο ταξινόμησης</vt:lpstr>
      <vt:lpstr>Βιβλιογραφία</vt:lpstr>
      <vt:lpstr>Q&amp;A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Manolis</dc:creator>
  <cp:lastModifiedBy>Manolis Tsiknakis</cp:lastModifiedBy>
  <cp:revision>191</cp:revision>
  <cp:lastPrinted>2018-10-05T12:55:00Z</cp:lastPrinted>
  <dcterms:created xsi:type="dcterms:W3CDTF">2012-01-27T22:36:39Z</dcterms:created>
  <dcterms:modified xsi:type="dcterms:W3CDTF">2020-11-03T07:07:35Z</dcterms:modified>
</cp:coreProperties>
</file>